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2" r:id="rId4"/>
    <p:sldId id="263" r:id="rId5"/>
    <p:sldId id="276" r:id="rId6"/>
    <p:sldId id="265" r:id="rId7"/>
    <p:sldId id="264" r:id="rId8"/>
    <p:sldId id="277" r:id="rId9"/>
    <p:sldId id="266" r:id="rId10"/>
    <p:sldId id="267" r:id="rId11"/>
    <p:sldId id="270" r:id="rId12"/>
    <p:sldId id="268" r:id="rId13"/>
    <p:sldId id="274" r:id="rId14"/>
    <p:sldId id="273" r:id="rId15"/>
    <p:sldId id="272" r:id="rId16"/>
    <p:sldId id="278" r:id="rId17"/>
    <p:sldId id="280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D14E9-172C-40B6-9326-308CC0FD5C92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BB0D7-FCEF-4BEB-9E62-ED40490EAD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BB0D7-FCEF-4BEB-9E62-ED40490EAD04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BB0D7-FCEF-4BEB-9E62-ED40490EAD04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55ED-C9A8-468B-B9B1-4DAAA94870CB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03EF-42BC-42AE-95FE-D35A7F7DB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55ED-C9A8-468B-B9B1-4DAAA94870CB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03EF-42BC-42AE-95FE-D35A7F7DB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55ED-C9A8-468B-B9B1-4DAAA94870CB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03EF-42BC-42AE-95FE-D35A7F7DB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55ED-C9A8-468B-B9B1-4DAAA94870CB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03EF-42BC-42AE-95FE-D35A7F7DB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55ED-C9A8-468B-B9B1-4DAAA94870CB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03EF-42BC-42AE-95FE-D35A7F7DB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55ED-C9A8-468B-B9B1-4DAAA94870CB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03EF-42BC-42AE-95FE-D35A7F7DB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55ED-C9A8-468B-B9B1-4DAAA94870CB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03EF-42BC-42AE-95FE-D35A7F7DB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55ED-C9A8-468B-B9B1-4DAAA94870CB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03EF-42BC-42AE-95FE-D35A7F7DB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55ED-C9A8-468B-B9B1-4DAAA94870CB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03EF-42BC-42AE-95FE-D35A7F7DB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55ED-C9A8-468B-B9B1-4DAAA94870CB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03EF-42BC-42AE-95FE-D35A7F7DB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55ED-C9A8-468B-B9B1-4DAAA94870CB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03EF-42BC-42AE-95FE-D35A7F7DB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C55ED-C9A8-468B-B9B1-4DAAA94870CB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F03EF-42BC-42AE-95FE-D35A7F7DB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kk-KZ" altLang="ru-RU" b="1" dirty="0" smtClean="0">
                <a:latin typeface="Times New Roman" pitchFamily="18" charset="0"/>
                <a:cs typeface="Times New Roman" pitchFamily="18" charset="0"/>
              </a:rPr>
              <a:t>ТРУКТУРА ПОЧВ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400" y="609600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Сложение почвы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внешнее выражение ее плотности, которое зависит от свойств породы, на которой образовалась почва, и структурных свойств почвы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kk-KZ" alt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Это зависит от типа почвы и расположения зерен. Размерные характеристики могут быть рассчитаны по объемному весу (объемному весу) и общей пористости. В поле, если мы внимательно посмотрим на разные слои, мы можем увидеть потрескавшиеся сети разной формы и размера, дыры или поры, как птичьи гнезда, норы.</a:t>
            </a:r>
            <a:endParaRPr lang="ru-RU" i="1" dirty="0"/>
          </a:p>
        </p:txBody>
      </p:sp>
      <p:pic>
        <p:nvPicPr>
          <p:cNvPr id="2050" name="Picture 2" descr="Пористость (порозность) почвы | Сад и огород. Советы. | Яндекс Дз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276600"/>
            <a:ext cx="4064000" cy="3048000"/>
          </a:xfrm>
          <a:prstGeom prst="rect">
            <a:avLst/>
          </a:prstGeom>
          <a:noFill/>
        </p:spPr>
      </p:pic>
      <p:pic>
        <p:nvPicPr>
          <p:cNvPr id="2052" name="Picture 4" descr="Виды почв, их особенности и способы улучшения. Основные типы почв. Фото —  Ботаничка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276600"/>
            <a:ext cx="4064000" cy="304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38400" y="13329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Сложение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почвенных горизонтов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400" y="533400"/>
            <a:ext cx="7848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плотности различают следующие типы сложения: •рассыпчатое сложение – свойственно песчаным почвам, где отдельные механические частицы не сцементированы, в сухом состоянии рассыпаются.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рыхлое сложение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наблюдается в почвах с хорошо выраженной комковато-зернистой структурой. Характерно для пахотных горизонтов почв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уплотненное сложение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характерно для всех горизонтов тяжелых почв и иллювиальных горизонтов (В) легких почв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плотное сложение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свойственно большинству суглинистых и глинистых почв, особенно их иллювиальным горизонтам (В), где вследствие обогащения илистыми фракциями происходит цементация почвенных частичек.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слитное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(очень плотное) сложение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является характерным свойством связных глинистых бесструктурных почв. Характерно для солонцов в сухом состоянии.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5200" y="304800"/>
            <a:ext cx="21384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Влажность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почвы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838200"/>
            <a:ext cx="83058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Влажность не является устойчивым признаком почвы. Она зависит от многих факторов: метеорологических условий, уровня грунтовых вод, механического состава почвы и т. д. Например, при одинаковом содержании влаги в почве песчаные (легкие) горизонты будут казаться влажнее глинистых (тяжелых).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полевых исследованиях различают пять степеней влажности почв: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Сухая – почва пылит при легком дуновении ветра.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Свежая – комок почвы в руке оставляет незаметный влажный след.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Влажная – сжатый комок почвы в руке оставляет заметный влажный след.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Сырая – из комка выделяется немного воды.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Мокрая – из комка выделяется много воды, пески, супеси «плывут».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914400"/>
            <a:ext cx="8229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Окраска почвы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морфологический признак, который зависит от генезиса почвы и характера почвообразовательных процессов.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существенный показатель процессов, происходящих в почве, и принадлежности ее к тому или иному типу. Недаром многие почвы получили название в соответствии со своей окраской — подзол, краснозем, чернозем, желтозем и т.д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304800"/>
            <a:ext cx="830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Окраска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почвенных горизонтов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3124200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Окраска почв имеет и большое агрономическое значение. Практики-земледельцы всех континентов с давних времен судили о качестве, о плодородии почв по их окраске. При этом плодородие почв чаще всего ставилось в зависимость от содержания гумуса, а следовательно, было связано с черной или темно-серой окраской. Цвет почвы определяется окраской тех веществ, из которых она слагается, а также физическим ее состоянием и степенью увлажнения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Наиболее важны для окраски почв следующие группы веществ: 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1) гумус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 2) соединения железа; 3) кремнекислота, углекислая известь.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55626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 окраску почвы влияет ее структурное состояние. Комковатые, зернистые или глыбистые почвы кажутся темнее, чем распыленные, бесструктурные. Большое влияние на окраску оказывает вода. Влажные почвы всегда более темные, чем сухие.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457200"/>
            <a:ext cx="7848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наиболее объективного определения цвета почвы используют шкалу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Манселла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 котором выделяют три важных параметра: цвет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hue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яркость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value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тон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chroma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Цвет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ранжируется для почвы от красного (R) до желтого (Y).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Яркость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ранжируется фактически по поглощению и отражению света - от черного до белого (от 1, чернота, до 8, белизна).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Аналогично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ранжируется тон цвета (бледный, интенсивный и т.п.) от 1 до 8.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971800"/>
            <a:ext cx="33432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 descr="Краснозёмы — Википед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819400"/>
            <a:ext cx="2238375" cy="3800476"/>
          </a:xfrm>
          <a:prstGeom prst="rect">
            <a:avLst/>
          </a:prstGeom>
          <a:noFill/>
        </p:spPr>
      </p:pic>
      <p:pic>
        <p:nvPicPr>
          <p:cNvPr id="26630" name="Picture 6" descr="Почвы суббореального пояса территории РФ - online presentation"/>
          <p:cNvPicPr>
            <a:picLocks noChangeAspect="1" noChangeArrowheads="1"/>
          </p:cNvPicPr>
          <p:nvPr/>
        </p:nvPicPr>
        <p:blipFill>
          <a:blip r:embed="rId4"/>
          <a:srcRect l="36719" t="17857" r="32031" b="7143"/>
          <a:stretch>
            <a:fillRect/>
          </a:stretch>
        </p:blipFill>
        <p:spPr bwMode="auto">
          <a:xfrm>
            <a:off x="6096000" y="2743200"/>
            <a:ext cx="2133600" cy="3835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5600" y="381000"/>
            <a:ext cx="356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Новообразования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включения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990600"/>
            <a:ext cx="8229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НОВООБРАЗОВАНИЯ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это специфические вторичные минералы и их скопления, которые образуются и в почве и имеют различный химический состав и форму.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Новообразования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биологического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происхождения являются продуктами механической и физиологической деятельности животных и растений. Они представляют собой извилистые ходы (червоточины), экскременты дождевых червей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капролиты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пустые или заполненные ходы роющих животных (кротовины), сгнившие крупные корни растений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корневины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узоры мелких корешков на поверхности структурных отдельностей (дендриты).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Новообразования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химического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происхождения представлены легкорастворимыми солями, гипсом, известью, оксидами железа, алюминия, марганца, гумусовыми веществами и др.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59756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111125" indent="-1588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ВКЛЮЧЕНИЯМИ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называются органические и минеральные тела в почве, образование которых не связано с почвообразовательными процессами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11125" indent="-1588" algn="just">
              <a:spcBef>
                <a:spcPts val="0"/>
              </a:spcBef>
              <a:spcAft>
                <a:spcPts val="1200"/>
              </a:spcAft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11125" indent="-1588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видами включений являются: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11125" indent="-1588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обломки горных пород различного размера,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окатанности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минералогического состава,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11125" indent="-1588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раковины моллюсков свидетельствуют о недавнем перемещении береговой линии на значительном пространстве суши, о существовании пресных озер и болот,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11125" indent="-1588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остатки корней и стволов ранее не произраставших в данной местности растений говорят о коренной смене условий почвообразования, что особенно важно при изучении торфяников.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11125" indent="-1588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антропогенные включения, которые представлены остатками кирпича, стекла, костей, обломков посуды, монетами, подтверждают антропогенный характер трансформации почвенного профиля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56998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МОРФОЛОГИЯ ПОЧВ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ОРГАНО-МИНЕРАЛОГИЧЕСКИЙ СОСТАВ ПОЧВ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48000" y="228600"/>
            <a:ext cx="2489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МОРФОЛОГИЯ ПОЧВ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612845"/>
            <a:ext cx="8458200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процессе развития почва приобретает ряд внешних признаков, которые отличают ее от горной породы. В ней выделяются генетические горизонты, образуются новые вещества и соединения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Морфологические признаки – это внешние признаки почвы, по которым ее можно судить о направленности почвообразовательного процесса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Главные морфологические признаки почвы: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1)строение почвенного профиля,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2)мощность почвы и ее горизонтов,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3)структура,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4)гранулометрический состав,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5)сложение,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6)влажность,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7)окраска,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8)новообразования и включения,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9)характер перехода в нижележащий горизонт и форма границы.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2954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Строение почвенного профиля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Почвенный профи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914400"/>
            <a:ext cx="4284133" cy="4495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4800" y="2362200"/>
            <a:ext cx="434340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•Развитие и эволюция почвы приводит к появлению в ней слоев, которые накладываются друг на друга и отличаются по ряду признаков: по структуре, цвету, механическому составу, направленности биологических процессов. Такие слои называются почвенными горизонтами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Совокупность почвенных горизонтов образует почвенный профиль, в виде вертикальной последовательности генетических горизонтов, специфических для каждых почв.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62200" y="304800"/>
            <a:ext cx="426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Мощность почвы и ее горизонтов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1143000"/>
            <a:ext cx="441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Мощность почвы –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это ее вертикальная протяженность, которая измеряется от дневной поверхности до слабо затронутой почвообразовательными процессами породы.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5029200"/>
            <a:ext cx="8229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Генетические почвенные горизонты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это формирующиеся в процессе почвообразования однородные, обычно параллельные земной поверхности слои почвы, составляющие почвенный профиль и различающиеся между собой по морфологическим признакам, составу и свойствам.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Генетическими они называются потому, что образуются в процессе генезиса почв.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Почвенный профиль (схема строения) — Мегаэнциклопедия Кирилла и Мефодия —  медиаобъек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143000"/>
            <a:ext cx="2603896" cy="3124200"/>
          </a:xfrm>
          <a:prstGeom prst="rect">
            <a:avLst/>
          </a:prstGeom>
          <a:noFill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7696200" y="1447800"/>
            <a:ext cx="1143000" cy="170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28194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Мощность почв колеблется в среднем от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50 до 150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см. По существующим в почве горизонтам и их вертикальной мощности можно судить о характере почвообразующих процессов и наличии в почве тех или иных веществ.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743200" y="228600"/>
            <a:ext cx="36359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Минералогический состав почв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Фермер освидетельствования почвы в руках от Macro_Media on Envato Eleme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9296" y="762001"/>
            <a:ext cx="3927053" cy="22098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" y="609600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Материнской основой почвообразования являются горные породы, вода, воздух и населяющие почву организмы, поэтому почва по своему химическому составу отличается от исходных почвообразующих пород. Основную массу горных пород составляют О,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А1, на долю которых приходится 84,05%. Если прибавить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то в сумме восемь элементов составляют 98,87% массы пород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Почвы наследуют характерные для пород соотношения, но содержание отдельных элементов изменяются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42672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Первичные минералы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изверженные, метаморфические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осадочные породы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Вторичные минералов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главным образом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глинистые минералы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Кварцевый песок крупный в Нур-Султане, , RU, Flagma.kz #2375267"/>
          <p:cNvPicPr>
            <a:picLocks noChangeAspect="1" noChangeArrowheads="1"/>
          </p:cNvPicPr>
          <p:nvPr/>
        </p:nvPicPr>
        <p:blipFill>
          <a:blip r:embed="rId3"/>
          <a:srcRect b="22642"/>
          <a:stretch>
            <a:fillRect/>
          </a:stretch>
        </p:blipFill>
        <p:spPr bwMode="auto">
          <a:xfrm rot="16200000">
            <a:off x="6554400" y="2818200"/>
            <a:ext cx="1981200" cy="2745600"/>
          </a:xfrm>
          <a:prstGeom prst="rect">
            <a:avLst/>
          </a:prstGeom>
          <a:noFill/>
        </p:spPr>
      </p:pic>
      <p:pic>
        <p:nvPicPr>
          <p:cNvPr id="4103" name="Picture 7" descr="Глинистые минералы - Презентация 144949-32"/>
          <p:cNvPicPr>
            <a:picLocks noChangeAspect="1" noChangeArrowheads="1"/>
          </p:cNvPicPr>
          <p:nvPr/>
        </p:nvPicPr>
        <p:blipFill>
          <a:blip r:embed="rId4"/>
          <a:srcRect l="3125" t="14583" r="6250" b="4167"/>
          <a:stretch>
            <a:fillRect/>
          </a:stretch>
        </p:blipFill>
        <p:spPr bwMode="auto">
          <a:xfrm>
            <a:off x="5105400" y="4495800"/>
            <a:ext cx="3276600" cy="2203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152400"/>
            <a:ext cx="7086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Гранулометрический состав почв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685800"/>
            <a:ext cx="838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Гранулометрический состав почв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содержание элементарных частиц различного размера.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размер каждой частицы, входящей в состав почвы, не представляется возможным. В лабораторных условиях ограничиваются определением доли частиц определенного размера в установленных пределах, которые называются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фракциями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гранулометрического состава.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Казань | Гранулометрический состав почв - БезФорм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Казань | Гранулометрический состав почв - БезФорм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895600"/>
            <a:ext cx="4495800" cy="357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81000" y="2895600"/>
            <a:ext cx="3733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Гранулометрический состав почв имеет большое агрономическое значение. От него зависят все свойства и режимы: водный, тепловой,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воздушный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питательный, все физические и физико-механические свойства. Песчаные и супесчаные почвы хорошо водопроницаемы, обладают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благо-приятным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тепловым и воздушным режимом, легко обрабатываются, но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бесструктурны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бедны гумусом и зольными элементами, имеют низкую поглотительную способность и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буферность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плохо удерживают воду.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181" y="457200"/>
            <a:ext cx="8809147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кой фундамент лучше на глинистой почве: выбор сов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4876800" cy="2476501"/>
          </a:xfrm>
          <a:prstGeom prst="rect">
            <a:avLst/>
          </a:prstGeom>
          <a:noFill/>
        </p:spPr>
      </p:pic>
      <p:pic>
        <p:nvPicPr>
          <p:cNvPr id="3076" name="Picture 4" descr="Песчаная почва: главные особенности и правила обогащения почвы | Огородни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0973" y="1219200"/>
            <a:ext cx="5313027" cy="2895600"/>
          </a:xfrm>
          <a:prstGeom prst="rect">
            <a:avLst/>
          </a:prstGeom>
          <a:noFill/>
        </p:spPr>
      </p:pic>
      <p:pic>
        <p:nvPicPr>
          <p:cNvPr id="3078" name="Picture 6" descr="Торф, земля, чернозем, супесь, глина, суглинок . Цена - 150.00 руб.,  Новосибирская область - НГС.ОБЪЯВЛЕН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810000"/>
            <a:ext cx="4876800" cy="2733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1282</Words>
  <Application>Microsoft Office PowerPoint</Application>
  <PresentationFormat>Экран (4:3)</PresentationFormat>
  <Paragraphs>92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CТРУКТУРА ПОЧВ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ТОПЫРАҚ ҚҰРЫЛЫМЫ</dc:title>
  <dc:creator>Admin</dc:creator>
  <cp:lastModifiedBy>Admin</cp:lastModifiedBy>
  <cp:revision>23</cp:revision>
  <dcterms:created xsi:type="dcterms:W3CDTF">2020-10-06T14:28:04Z</dcterms:created>
  <dcterms:modified xsi:type="dcterms:W3CDTF">2020-10-08T17:55:17Z</dcterms:modified>
</cp:coreProperties>
</file>